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2" r:id="rId17"/>
    <p:sldId id="295" r:id="rId18"/>
    <p:sldId id="273" r:id="rId19"/>
    <p:sldId id="298" r:id="rId20"/>
    <p:sldId id="281" r:id="rId21"/>
    <p:sldId id="279" r:id="rId22"/>
    <p:sldId id="290" r:id="rId23"/>
    <p:sldId id="289" r:id="rId24"/>
    <p:sldId id="291" r:id="rId25"/>
    <p:sldId id="299" r:id="rId26"/>
    <p:sldId id="292" r:id="rId27"/>
    <p:sldId id="306" r:id="rId28"/>
    <p:sldId id="305" r:id="rId29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4660"/>
  </p:normalViewPr>
  <p:slideViewPr>
    <p:cSldViewPr>
      <p:cViewPr varScale="1">
        <p:scale>
          <a:sx n="182" d="100"/>
          <a:sy n="182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2021-06-28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2021-06-28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2021-06-28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2021-06-28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2021-06-28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2021-06-28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25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Definition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– </a:t>
            </a:r>
            <a:r>
              <a:rPr lang="en-GB" i="1" dirty="0"/>
              <a:t>agent that wants to maximize chance of success in a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76605" y="2067656"/>
            <a:ext cx="32917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enables the AI to learn over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78885" y="2992453"/>
            <a:ext cx="3289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Advanced, more complex ML algorithms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D3838-F991-DA48-BACA-42FD4A6A8EBC}"/>
              </a:ext>
            </a:extLst>
          </p:cNvPr>
          <p:cNvSpPr/>
          <p:nvPr/>
        </p:nvSpPr>
        <p:spPr>
          <a:xfrm>
            <a:off x="4499992" y="2679762"/>
            <a:ext cx="3168352" cy="123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7DD66-311A-0349-8A0D-E294AC50C0FB}"/>
              </a:ext>
            </a:extLst>
          </p:cNvPr>
          <p:cNvSpPr/>
          <p:nvPr/>
        </p:nvSpPr>
        <p:spPr>
          <a:xfrm>
            <a:off x="5296556" y="4031852"/>
            <a:ext cx="16369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Used in this thesis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996474" y="127122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46543" y="2474024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DAA1F7-27DF-294F-A622-E48C25B8AAA4}"/>
              </a:ext>
            </a:extLst>
          </p:cNvPr>
          <p:cNvGrpSpPr/>
          <p:nvPr/>
        </p:nvGrpSpPr>
        <p:grpSpPr>
          <a:xfrm>
            <a:off x="2410529" y="2276984"/>
            <a:ext cx="716261" cy="985044"/>
            <a:chOff x="2410529" y="2276984"/>
            <a:chExt cx="716261" cy="98504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F6B06-1604-0542-B518-220958B57900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2424336" y="2276984"/>
              <a:ext cx="702454" cy="82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95FC89-05BA-D746-B02E-CE896F318A5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0529" y="2276984"/>
              <a:ext cx="716261" cy="774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54F184-5463-1C49-AC57-69E2B794066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4336" y="2359244"/>
              <a:ext cx="702454" cy="40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8B50DC-E236-1141-BFB0-B02D1E8875A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424336" y="3051360"/>
              <a:ext cx="702454" cy="2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523A1B-E568-7446-A36F-DB0024F7198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7936" y="2755400"/>
              <a:ext cx="708854" cy="29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F25042-8877-6E41-93C2-FFC94D56C36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0109" y="2359244"/>
              <a:ext cx="706681" cy="897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801F493-C2A5-9B4B-A7D0-8134A30B9002}"/>
              </a:ext>
            </a:extLst>
          </p:cNvPr>
          <p:cNvGrpSpPr/>
          <p:nvPr/>
        </p:nvGrpSpPr>
        <p:grpSpPr>
          <a:xfrm>
            <a:off x="3464052" y="2372157"/>
            <a:ext cx="625963" cy="662137"/>
            <a:chOff x="3470517" y="2341187"/>
            <a:chExt cx="625963" cy="66213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C2782E1-ED3C-0F42-AA40-4FDABF1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470517" y="2341187"/>
              <a:ext cx="625963" cy="261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E718FF-E096-774B-B2A1-3873A9C0B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5909" y="2602538"/>
              <a:ext cx="620571" cy="400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19EE076-DFAC-9745-A9AC-60E45A65305F}"/>
              </a:ext>
            </a:extLst>
          </p:cNvPr>
          <p:cNvGrpSpPr/>
          <p:nvPr/>
        </p:nvGrpSpPr>
        <p:grpSpPr>
          <a:xfrm>
            <a:off x="1128298" y="2276984"/>
            <a:ext cx="935998" cy="1047262"/>
            <a:chOff x="1128298" y="2276984"/>
            <a:chExt cx="935998" cy="104726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C25E64-4DFB-A64C-8EC0-A245C81D0B42}"/>
                </a:ext>
              </a:extLst>
            </p:cNvPr>
            <p:cNvCxnSpPr>
              <a:cxnSpLocks/>
              <a:stCxn id="25" idx="3"/>
              <a:endCxn id="13" idx="2"/>
            </p:cNvCxnSpPr>
            <p:nvPr/>
          </p:nvCxnSpPr>
          <p:spPr>
            <a:xfrm flipV="1">
              <a:off x="1128298" y="2276984"/>
              <a:ext cx="935998" cy="27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B3C31F-792D-144F-AA61-D1EC47BCCA6B}"/>
                </a:ext>
              </a:extLst>
            </p:cNvPr>
            <p:cNvCxnSpPr>
              <a:cxnSpLocks/>
              <a:stCxn id="25" idx="3"/>
              <a:endCxn id="14" idx="2"/>
            </p:cNvCxnSpPr>
            <p:nvPr/>
          </p:nvCxnSpPr>
          <p:spPr>
            <a:xfrm>
              <a:off x="1128298" y="2547176"/>
              <a:ext cx="935998" cy="25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3559FD-386B-5E44-BE7D-3A3B92E6120D}"/>
                </a:ext>
              </a:extLst>
            </p:cNvPr>
            <p:cNvCxnSpPr>
              <a:cxnSpLocks/>
              <a:stCxn id="25" idx="3"/>
              <a:endCxn id="15" idx="2"/>
            </p:cNvCxnSpPr>
            <p:nvPr/>
          </p:nvCxnSpPr>
          <p:spPr>
            <a:xfrm>
              <a:off x="1128298" y="2547176"/>
              <a:ext cx="935998" cy="77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A33BE8-35D3-0048-82D4-401D33B6C08F}"/>
              </a:ext>
            </a:extLst>
          </p:cNvPr>
          <p:cNvGrpSpPr/>
          <p:nvPr/>
        </p:nvGrpSpPr>
        <p:grpSpPr>
          <a:xfrm>
            <a:off x="1015609" y="1940180"/>
            <a:ext cx="1048687" cy="1384066"/>
            <a:chOff x="1015609" y="1940180"/>
            <a:chExt cx="1048687" cy="138406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1547D40-D4B8-2141-A0CF-EA935CA3ADDF}"/>
                </a:ext>
              </a:extLst>
            </p:cNvPr>
            <p:cNvCxnSpPr>
              <a:cxnSpLocks/>
              <a:stCxn id="23" idx="3"/>
              <a:endCxn id="13" idx="2"/>
            </p:cNvCxnSpPr>
            <p:nvPr/>
          </p:nvCxnSpPr>
          <p:spPr>
            <a:xfrm>
              <a:off x="1015609" y="1953134"/>
              <a:ext cx="1048687" cy="32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BA670E-2B34-324A-81B3-BB9C9EBC0279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5609" y="1947018"/>
              <a:ext cx="1048687" cy="853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DAAE98-426B-1A4A-B452-CE090FDE0C86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1015609" y="1940180"/>
              <a:ext cx="1048687" cy="138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FC8ED8-332B-B54B-B727-8454CBC47015}"/>
              </a:ext>
            </a:extLst>
          </p:cNvPr>
          <p:cNvGrpSpPr/>
          <p:nvPr/>
        </p:nvGrpSpPr>
        <p:grpSpPr>
          <a:xfrm>
            <a:off x="1019145" y="2276984"/>
            <a:ext cx="1045151" cy="1047262"/>
            <a:chOff x="1019145" y="2276984"/>
            <a:chExt cx="1045151" cy="10472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6F79ED-94A4-B349-8C73-BF245B4BF4AB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22681" y="2276984"/>
              <a:ext cx="1041615" cy="971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A59A093-365B-9D4A-9FBD-364E4E298B33}"/>
                </a:ext>
              </a:extLst>
            </p:cNvPr>
            <p:cNvCxnSpPr>
              <a:cxnSpLocks/>
              <a:stCxn id="77" idx="3"/>
              <a:endCxn id="14" idx="2"/>
            </p:cNvCxnSpPr>
            <p:nvPr/>
          </p:nvCxnSpPr>
          <p:spPr>
            <a:xfrm flipV="1">
              <a:off x="1019145" y="2800615"/>
              <a:ext cx="1045151" cy="44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557B3FB-69C8-9145-B23C-DA614BE26309}"/>
                </a:ext>
              </a:extLst>
            </p:cNvPr>
            <p:cNvCxnSpPr>
              <a:cxnSpLocks/>
              <a:stCxn id="77" idx="3"/>
              <a:endCxn id="15" idx="2"/>
            </p:cNvCxnSpPr>
            <p:nvPr/>
          </p:nvCxnSpPr>
          <p:spPr>
            <a:xfrm>
              <a:off x="1019145" y="3240882"/>
              <a:ext cx="1045151" cy="8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283" y="246553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228615" y="878516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1819857" y="866981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51891" y="247652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247136" y="1766791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441" y="2269040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D48AEA-41CB-FC4C-80FA-7AFE38F589F1}"/>
              </a:ext>
            </a:extLst>
          </p:cNvPr>
          <p:cNvGrpSpPr/>
          <p:nvPr/>
        </p:nvGrpSpPr>
        <p:grpSpPr>
          <a:xfrm>
            <a:off x="1577477" y="2724269"/>
            <a:ext cx="4627929" cy="944245"/>
            <a:chOff x="1590442" y="2724866"/>
            <a:chExt cx="4627929" cy="94424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3011E3D-C4DE-F041-BE8F-0216AA7869CB}"/>
                </a:ext>
              </a:extLst>
            </p:cNvPr>
            <p:cNvSpPr/>
            <p:nvPr/>
          </p:nvSpPr>
          <p:spPr>
            <a:xfrm rot="10310884">
              <a:off x="3894984" y="2764095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4ADA3AD-F44F-9F46-8CD5-93058AC52DDB}"/>
                </a:ext>
              </a:extLst>
            </p:cNvPr>
            <p:cNvGrpSpPr/>
            <p:nvPr/>
          </p:nvGrpSpPr>
          <p:grpSpPr>
            <a:xfrm>
              <a:off x="1590442" y="2724866"/>
              <a:ext cx="4627929" cy="944245"/>
              <a:chOff x="1596297" y="2710563"/>
              <a:chExt cx="4627929" cy="944245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88D6412-6A3E-7641-B306-39ADC1C646B6}"/>
                  </a:ext>
                </a:extLst>
              </p:cNvPr>
              <p:cNvSpPr/>
              <p:nvPr/>
            </p:nvSpPr>
            <p:spPr>
              <a:xfrm rot="5051942">
                <a:off x="5309826" y="2710563"/>
                <a:ext cx="914400" cy="914400"/>
              </a:xfrm>
              <a:prstGeom prst="arc">
                <a:avLst>
                  <a:gd name="adj1" fmla="val 16440721"/>
                  <a:gd name="adj2" fmla="val 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5B83F7-03EA-3648-B945-5C46ACF6A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605" y="3622322"/>
                <a:ext cx="1567042" cy="101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74B5B38-E95B-1143-9EA8-084ADB437276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>
                <a:off x="1948899" y="3629147"/>
                <a:ext cx="2426086" cy="243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BC86E067-63E3-044D-A9A8-416FF9A0B861}"/>
                  </a:ext>
                </a:extLst>
              </p:cNvPr>
              <p:cNvSpPr/>
              <p:nvPr/>
            </p:nvSpPr>
            <p:spPr>
              <a:xfrm rot="10422934">
                <a:off x="2715520" y="3205744"/>
                <a:ext cx="608297" cy="440492"/>
              </a:xfrm>
              <a:prstGeom prst="arc">
                <a:avLst>
                  <a:gd name="adj1" fmla="val 16200000"/>
                  <a:gd name="adj2" fmla="val 2150411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EAF1A98E-FF29-8945-A571-9EEE1D7EDFB1}"/>
                  </a:ext>
                </a:extLst>
              </p:cNvPr>
              <p:cNvSpPr/>
              <p:nvPr/>
            </p:nvSpPr>
            <p:spPr>
              <a:xfrm rot="10422934">
                <a:off x="1620641" y="3214316"/>
                <a:ext cx="608297" cy="440492"/>
              </a:xfrm>
              <a:prstGeom prst="arc">
                <a:avLst>
                  <a:gd name="adj1" fmla="val 16200000"/>
                  <a:gd name="adj2" fmla="val 2110088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AB86B1-8364-3046-B54A-5F8BC016625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 flipH="1" flipV="1">
                <a:off x="1596297" y="3420481"/>
                <a:ext cx="36924" cy="900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E4CD1F3-7047-AD42-9781-24495277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9933" y="3360648"/>
                <a:ext cx="27241" cy="1123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396401F-B2DC-894A-892A-A44411326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118" y="3110588"/>
                <a:ext cx="17522" cy="140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17313F-A80E-3C4C-A818-7FC1EF625ECA}"/>
              </a:ext>
            </a:extLst>
          </p:cNvPr>
          <p:cNvSpPr/>
          <p:nvPr/>
        </p:nvSpPr>
        <p:spPr>
          <a:xfrm>
            <a:off x="5247136" y="2800615"/>
            <a:ext cx="23054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models = more layers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1" grpId="2"/>
      <p:bldP spid="74" grpId="0"/>
      <p:bldP spid="75" grpId="0"/>
      <p:bldP spid="78" grpId="0"/>
      <p:bldP spid="97" grpId="0"/>
      <p:bldP spid="97" grpId="1"/>
      <p:bldP spid="101" grpId="0"/>
      <p:bldP spid="101" grpId="1"/>
      <p:bldP spid="102" grpId="0"/>
      <p:bldP spid="106" grpId="0"/>
      <p:bldP spid="106" grpId="1"/>
      <p:bldP spid="108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064374" y="954094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89481" y="2467797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89481" y="3475909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447616" y="2728189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563710" y="276314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2037540" y="1957324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2008969" y="1999138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240703" y="2896273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2037540" y="347405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2048239" y="3484351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69601" y="3907957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364225" y="4107194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E9CB52F-8D9A-494B-8A2B-65E5710FE270}"/>
              </a:ext>
            </a:extLst>
          </p:cNvPr>
          <p:cNvSpPr/>
          <p:nvPr/>
        </p:nvSpPr>
        <p:spPr>
          <a:xfrm>
            <a:off x="597093" y="1331346"/>
            <a:ext cx="23487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Instead of birds, spot prices.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10B88E-34E2-F243-AE86-42A79A068981}"/>
              </a:ext>
            </a:extLst>
          </p:cNvPr>
          <p:cNvGrpSpPr/>
          <p:nvPr/>
        </p:nvGrpSpPr>
        <p:grpSpPr>
          <a:xfrm>
            <a:off x="4260006" y="2921107"/>
            <a:ext cx="4059077" cy="951873"/>
            <a:chOff x="4260006" y="2921107"/>
            <a:chExt cx="4059077" cy="951873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32822173-2202-704A-BB34-F9B4F4D46D86}"/>
                </a:ext>
              </a:extLst>
            </p:cNvPr>
            <p:cNvSpPr/>
            <p:nvPr/>
          </p:nvSpPr>
          <p:spPr>
            <a:xfrm rot="10310884">
              <a:off x="6179852" y="2965531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D7A278-9BF6-FE4C-B118-C60C5043D096}"/>
                </a:ext>
              </a:extLst>
            </p:cNvPr>
            <p:cNvSpPr/>
            <p:nvPr/>
          </p:nvSpPr>
          <p:spPr>
            <a:xfrm rot="5051942">
              <a:off x="7404683" y="2921107"/>
              <a:ext cx="914400" cy="914400"/>
            </a:xfrm>
            <a:prstGeom prst="arc">
              <a:avLst>
                <a:gd name="adj1" fmla="val 16440721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962BFB2-B5B4-7B45-A12E-2577F89B9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161" y="3833918"/>
              <a:ext cx="1283964" cy="208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1FCEE7-A10F-364B-BAEA-B435EF36EA1E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 flipH="1">
              <a:off x="4606432" y="3850526"/>
              <a:ext cx="2237958" cy="224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78577DC4-42B7-3D49-BF72-9C5B9BA24E4A}"/>
                </a:ext>
              </a:extLst>
            </p:cNvPr>
            <p:cNvSpPr/>
            <p:nvPr/>
          </p:nvSpPr>
          <p:spPr>
            <a:xfrm rot="10422934">
              <a:off x="5264254" y="3429368"/>
              <a:ext cx="608297" cy="440492"/>
            </a:xfrm>
            <a:prstGeom prst="arc">
              <a:avLst>
                <a:gd name="adj1" fmla="val 16200000"/>
                <a:gd name="adj2" fmla="val 2150411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2727735-0FBF-EB43-8DC1-358001DD189E}"/>
                </a:ext>
              </a:extLst>
            </p:cNvPr>
            <p:cNvSpPr/>
            <p:nvPr/>
          </p:nvSpPr>
          <p:spPr>
            <a:xfrm rot="11480419">
              <a:off x="4260006" y="3421808"/>
              <a:ext cx="592586" cy="448411"/>
            </a:xfrm>
            <a:prstGeom prst="arc">
              <a:avLst>
                <a:gd name="adj1" fmla="val 14772242"/>
                <a:gd name="adj2" fmla="val 21525015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8298BB4-41AF-B140-9F7A-BCEE8B32088D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 flipV="1">
              <a:off x="4264641" y="3456655"/>
              <a:ext cx="70533" cy="1374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8474032-14A8-F541-8866-F1AB764732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80" y="3535723"/>
              <a:ext cx="16935" cy="1581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BBC59BC-AC50-EC4C-A81A-F9DCD6B59D98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100270" y="3121404"/>
              <a:ext cx="83581" cy="3425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7917BB-6FF9-8541-AA1B-E5622440F2CC}"/>
                </a:ext>
              </a:extLst>
            </p:cNvPr>
            <p:cNvCxnSpPr>
              <a:cxnSpLocks/>
            </p:cNvCxnSpPr>
            <p:nvPr/>
          </p:nvCxnSpPr>
          <p:spPr>
            <a:xfrm>
              <a:off x="8316416" y="3097915"/>
              <a:ext cx="0" cy="2661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71" grpId="0"/>
      <p:bldP spid="72" grpId="0" animBg="1"/>
      <p:bldP spid="74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1133680" y="1292431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three different deep learning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to find best 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1132955" y="3395636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objective!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2073" y="1353050"/>
            <a:ext cx="1413743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689902" y="1347614"/>
            <a:ext cx="1764196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428184" y="1347614"/>
            <a:ext cx="1728192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</p:txBody>
      </p:sp>
      <p:pic>
        <p:nvPicPr>
          <p:cNvPr id="9" name="Graphic 8" descr="Wind Turbines outline">
            <a:extLst>
              <a:ext uri="{FF2B5EF4-FFF2-40B4-BE49-F238E27FC236}">
                <a16:creationId xmlns:a16="http://schemas.microsoft.com/office/drawing/2014/main" id="{F73AD3BD-5C23-2F43-85E1-58E26AF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477" y="2355726"/>
            <a:ext cx="680372" cy="680372"/>
          </a:xfrm>
          <a:prstGeom prst="rect">
            <a:avLst/>
          </a:prstGeom>
        </p:spPr>
      </p:pic>
      <p:pic>
        <p:nvPicPr>
          <p:cNvPr id="10" name="Graphic 9" descr="Hydropower outline">
            <a:extLst>
              <a:ext uri="{FF2B5EF4-FFF2-40B4-BE49-F238E27FC236}">
                <a16:creationId xmlns:a16="http://schemas.microsoft.com/office/drawing/2014/main" id="{BC80BC69-37B1-174E-8A20-3F667D1C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241" y="3338548"/>
            <a:ext cx="680372" cy="680372"/>
          </a:xfrm>
          <a:prstGeom prst="rect">
            <a:avLst/>
          </a:prstGeom>
        </p:spPr>
      </p:pic>
      <p:pic>
        <p:nvPicPr>
          <p:cNvPr id="11" name="Graphic 10" descr="Fluorescent Light Blub outline">
            <a:extLst>
              <a:ext uri="{FF2B5EF4-FFF2-40B4-BE49-F238E27FC236}">
                <a16:creationId xmlns:a16="http://schemas.microsoft.com/office/drawing/2014/main" id="{92E59649-4249-F14F-9232-A84550D82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744" y="1766640"/>
            <a:ext cx="829226" cy="829226"/>
          </a:xfrm>
          <a:prstGeom prst="rect">
            <a:avLst/>
          </a:prstGeom>
        </p:spPr>
      </p:pic>
      <p:pic>
        <p:nvPicPr>
          <p:cNvPr id="13" name="Graphic 12" descr="Windy outline">
            <a:extLst>
              <a:ext uri="{FF2B5EF4-FFF2-40B4-BE49-F238E27FC236}">
                <a16:creationId xmlns:a16="http://schemas.microsoft.com/office/drawing/2014/main" id="{D5C92969-E9DD-A945-B6A5-6E0DD0B13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8214" y="2454916"/>
            <a:ext cx="769770" cy="769770"/>
          </a:xfrm>
          <a:prstGeom prst="rect">
            <a:avLst/>
          </a:prstGeom>
        </p:spPr>
      </p:pic>
      <p:pic>
        <p:nvPicPr>
          <p:cNvPr id="14" name="Graphic 13" descr="Thermometer outline">
            <a:extLst>
              <a:ext uri="{FF2B5EF4-FFF2-40B4-BE49-F238E27FC236}">
                <a16:creationId xmlns:a16="http://schemas.microsoft.com/office/drawing/2014/main" id="{4C84128C-A5CC-784E-A54F-C59CC6B2C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7977" y="1928262"/>
            <a:ext cx="680373" cy="680373"/>
          </a:xfrm>
          <a:prstGeom prst="rect">
            <a:avLst/>
          </a:prstGeom>
        </p:spPr>
      </p:pic>
      <p:pic>
        <p:nvPicPr>
          <p:cNvPr id="15" name="Graphic 14" descr="Cloud outline">
            <a:extLst>
              <a:ext uri="{FF2B5EF4-FFF2-40B4-BE49-F238E27FC236}">
                <a16:creationId xmlns:a16="http://schemas.microsoft.com/office/drawing/2014/main" id="{B7123B79-8099-3747-A3ED-10C41F88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984" y="3354236"/>
            <a:ext cx="769771" cy="769771"/>
          </a:xfrm>
          <a:prstGeom prst="rect">
            <a:avLst/>
          </a:prstGeom>
        </p:spPr>
      </p:pic>
      <p:pic>
        <p:nvPicPr>
          <p:cNvPr id="17" name="Graphic 16" descr="Daily calendar outline">
            <a:extLst>
              <a:ext uri="{FF2B5EF4-FFF2-40B4-BE49-F238E27FC236}">
                <a16:creationId xmlns:a16="http://schemas.microsoft.com/office/drawing/2014/main" id="{22CFEA0A-3234-684D-9E27-98B6F75B73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35080" y="2062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30113" y="392894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Information flows in one direction like in the examples before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6003307" y="3928945"/>
            <a:ext cx="26575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Like the first model, but summarizes a few inputs simultaneously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19087" y="3928945"/>
            <a:ext cx="22247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Has a memory since data recurs back to the same node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27777" y="1531429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6E3ED3D-9C1C-E943-B80D-8A974CCC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200"/>
            <a:ext cx="3086100" cy="233363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F6B3A49-DE6B-4CA8-9008-D0919CB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44811"/>
            <a:ext cx="7765653" cy="2853878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7EF-AA69-5A4C-9BDE-E06AB124FED8}"/>
              </a:ext>
            </a:extLst>
          </p:cNvPr>
          <p:cNvSpPr/>
          <p:nvPr/>
        </p:nvSpPr>
        <p:spPr>
          <a:xfrm>
            <a:off x="3653318" y="4142866"/>
            <a:ext cx="1837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 and CNN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C7CE6F7-0988-E748-85FB-6D77D723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10EA8B-3704-B248-9F2C-AB2B10C8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AED7EF-0D9A-B14B-8734-DCA33B7FF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C222944-D484-754A-B6E9-876EB4D0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088323"/>
            <a:ext cx="538253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These deep learning models can predict prices with high accuracy, except for the most extreme sudden peaks.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Deep machine learning models perform well in these kinds of tasks, containing numerous complex variables. </a:t>
            </a:r>
            <a:br>
              <a:rPr lang="en-GB" sz="1500" dirty="0"/>
            </a:br>
            <a:r>
              <a:rPr lang="en-GB" sz="1500" dirty="0"/>
              <a:t>Applications are many</a:t>
            </a:r>
            <a:br>
              <a:rPr lang="en-GB" sz="1500" dirty="0"/>
            </a:br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For SVEA this could mean:</a:t>
            </a:r>
            <a:br>
              <a:rPr lang="en-GB" sz="1500" dirty="0"/>
            </a:br>
            <a:r>
              <a:rPr lang="en-GB" sz="1500" dirty="0"/>
              <a:t>- Predicting which customers close</a:t>
            </a:r>
            <a:br>
              <a:rPr lang="en-GB" sz="1500" dirty="0"/>
            </a:br>
            <a:r>
              <a:rPr lang="en-GB" sz="1500" dirty="0"/>
              <a:t>- Predicting the production of a solar cell plant</a:t>
            </a:r>
            <a:br>
              <a:rPr lang="en-GB" sz="1500" dirty="0"/>
            </a:br>
            <a:r>
              <a:rPr lang="en-GB" sz="1500" dirty="0"/>
              <a:t>- VPP</a:t>
            </a:r>
            <a:br>
              <a:rPr lang="en-GB" sz="1500" dirty="0"/>
            </a:br>
            <a:endParaRPr lang="en-GB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7CFE7-E3D4-7C40-8FF5-729F0B734477}"/>
              </a:ext>
            </a:extLst>
          </p:cNvPr>
          <p:cNvSpPr/>
          <p:nvPr/>
        </p:nvSpPr>
        <p:spPr>
          <a:xfrm>
            <a:off x="1133680" y="1803469"/>
            <a:ext cx="47344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With more time, models can be tweaked for even better performance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Especially, we need to examine the peaks more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Analyzing used variables, perhaps remove/add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endParaRPr lang="en-GB" sz="1500" b="1" dirty="0"/>
          </a:p>
        </p:txBody>
      </p:sp>
      <p:pic>
        <p:nvPicPr>
          <p:cNvPr id="16" name="Graphic 15" descr="End outline">
            <a:extLst>
              <a:ext uri="{FF2B5EF4-FFF2-40B4-BE49-F238E27FC236}">
                <a16:creationId xmlns:a16="http://schemas.microsoft.com/office/drawing/2014/main" id="{82E5A636-66D4-3248-AF1E-DCA2C921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1232" y="1851670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640" y="2103884"/>
            <a:ext cx="1908212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120738" y="699542"/>
            <a:ext cx="381642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275606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546C04F-478A-A940-8FE8-CFEC49D2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pic>
        <p:nvPicPr>
          <p:cNvPr id="5" name="Graphic 4" descr="List outline">
            <a:extLst>
              <a:ext uri="{FF2B5EF4-FFF2-40B4-BE49-F238E27FC236}">
                <a16:creationId xmlns:a16="http://schemas.microsoft.com/office/drawing/2014/main" id="{1B6BDD04-1AD0-5E45-A268-FDDC439B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65" y="1530383"/>
            <a:ext cx="1277815" cy="12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496834B-BB80-1A40-99EA-84FED1F4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machine learning model 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1744099"/>
            <a:ext cx="1537320" cy="153732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B0961B4-93AB-7545-8F95-8926DC6BB1B5}"/>
              </a:ext>
            </a:extLst>
          </p:cNvPr>
          <p:cNvSpPr txBox="1">
            <a:spLocks/>
          </p:cNvSpPr>
          <p:nvPr/>
        </p:nvSpPr>
        <p:spPr>
          <a:xfrm>
            <a:off x="1280220" y="3628882"/>
            <a:ext cx="6896496" cy="647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why is this beneficial for SVEA?</a:t>
            </a:r>
          </a:p>
          <a:p>
            <a:r>
              <a:rPr lang="en-US" dirty="0"/>
              <a:t>Only prices one-day ahead are accessible</a:t>
            </a:r>
          </a:p>
          <a:p>
            <a:r>
              <a:rPr lang="en-US" dirty="0"/>
              <a:t>With 10-days ahead, optimize SVEA end-customer consumption and battery use</a:t>
            </a:r>
          </a:p>
        </p:txBody>
      </p:sp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Seasonal/societal 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" y="977752"/>
            <a:ext cx="5330821" cy="1832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9AF7EE-97C0-0648-87F6-67407047E304}"/>
              </a:ext>
            </a:extLst>
          </p:cNvPr>
          <p:cNvSpPr/>
          <p:nvPr/>
        </p:nvSpPr>
        <p:spPr>
          <a:xfrm>
            <a:off x="7073179" y="1605041"/>
            <a:ext cx="7521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years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496B9E4-E560-A446-A45E-FBA5D30A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" y="2928988"/>
            <a:ext cx="5330821" cy="18324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EF0096-CD36-AE41-BD04-73D764537B5C}"/>
              </a:ext>
            </a:extLst>
          </p:cNvPr>
          <p:cNvSpPr/>
          <p:nvPr/>
        </p:nvSpPr>
        <p:spPr>
          <a:xfrm>
            <a:off x="7073179" y="3492482"/>
            <a:ext cx="7906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days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722" y="1419622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Renewable energy sources are increasing (</a:t>
            </a:r>
            <a:r>
              <a:rPr lang="en-US" dirty="0" err="1"/>
              <a:t>woho</a:t>
            </a:r>
            <a:r>
              <a:rPr lang="en-US" dirty="0"/>
              <a:t>!)</a:t>
            </a:r>
          </a:p>
          <a:p>
            <a:r>
              <a:rPr lang="en-US" dirty="0"/>
              <a:t>This makes prices more fluctuating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7" name="Graphic 6" descr="Solar Panels outline">
            <a:extLst>
              <a:ext uri="{FF2B5EF4-FFF2-40B4-BE49-F238E27FC236}">
                <a16:creationId xmlns:a16="http://schemas.microsoft.com/office/drawing/2014/main" id="{7827A133-FC3F-BB46-879F-2F00E299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563638"/>
            <a:ext cx="1856234" cy="1856234"/>
          </a:xfrm>
          <a:prstGeom prst="rect">
            <a:avLst/>
          </a:prstGeom>
        </p:spPr>
      </p:pic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CA140243-9333-1840-83C4-7D53897D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468" y="3001147"/>
            <a:ext cx="1288284" cy="1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6785</TotalTime>
  <Words>960</Words>
  <Application>Microsoft Macintosh PowerPoint</Application>
  <PresentationFormat>On-screen Show (16:9)</PresentationFormat>
  <Paragraphs>252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 Definition</vt:lpstr>
      <vt:lpstr>Machine Learning</vt:lpstr>
      <vt:lpstr>Supervised learning</vt:lpstr>
      <vt:lpstr>ML for time series</vt:lpstr>
      <vt:lpstr>3. Method</vt:lpstr>
      <vt:lpstr>Method</vt:lpstr>
      <vt:lpstr>Data set</vt:lpstr>
      <vt:lpstr>Short about the models</vt:lpstr>
      <vt:lpstr>4. Results</vt:lpstr>
      <vt:lpstr>Resulting performance</vt:lpstr>
      <vt:lpstr>Resulting predictions LSTM</vt:lpstr>
      <vt:lpstr>Resulting predictions CNN</vt:lpstr>
      <vt:lpstr>Randomly selected predictions LSTM</vt:lpstr>
      <vt:lpstr>Randomly selected predictions CNN</vt:lpstr>
      <vt:lpstr>5. Conclusions</vt:lpstr>
      <vt:lpstr>Conclusions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113</cp:revision>
  <dcterms:created xsi:type="dcterms:W3CDTF">2021-05-29T12:11:00Z</dcterms:created>
  <dcterms:modified xsi:type="dcterms:W3CDTF">2021-06-28T15:09:55Z</dcterms:modified>
</cp:coreProperties>
</file>